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Arv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CFWK6SbQQqHY/PrfoH5pM7lib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v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vo-italic.fntdata"/><Relationship Id="rId30" Type="http://schemas.openxmlformats.org/officeDocument/2006/relationships/font" Target="fonts/Arvo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Arv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63eba402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63eba40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63eba4028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63eba402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Ques about Static db vs realtime db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64337805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16433780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643378054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164337805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Phần gạch chân chỉ để nói, khi nào hoàn thành script thuyết trình rồi sẽ phải xóa đi trên slide.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43378054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16433780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Nhét db design thay cái slide này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643378054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164337805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Database design here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3eba4028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63eba40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63eba4028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63eba40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Phần gạch chân chỉ để nói, khi nào hoàn thành script thuyết trình rồi sẽ phải xóa đi trên slide.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643378054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164337805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*</a:t>
            </a:r>
            <a:r>
              <a:rPr lang="en"/>
              <a:t> </a:t>
            </a:r>
            <a:r>
              <a:rPr lang="en"/>
              <a:t>‘</a:t>
            </a:r>
            <a:r>
              <a:rPr lang="en"/>
              <a:t>which is to bring relaxing time to people and maybe help players learn new English words’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6f09aaa8d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16f09aaa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End of slides, estimated time: Intro 2’ + Use case 5’ + Architecture 2’ + Implementation 3’ + Demo ?? ← No one cares about the product (~ 2’) + Conclusion 1’ = 15’ -17’ </a:t>
            </a:r>
            <a:r>
              <a:rPr lang="en">
                <a:solidFill>
                  <a:schemeClr val="dk1"/>
                </a:solidFill>
              </a:rPr>
              <a:t>← Tight timeline, must be quick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63eba402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63eba40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LightUp is a multiplayer web game where ….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3eba4028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63eba40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3eba4028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3eba402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3eba4028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3eba40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63eba4028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63eba40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11" Type="http://schemas.openxmlformats.org/officeDocument/2006/relationships/image" Target="../media/image20.jpg"/><Relationship Id="rId10" Type="http://schemas.openxmlformats.org/officeDocument/2006/relationships/image" Target="../media/image1.jpg"/><Relationship Id="rId9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6.jpg"/><Relationship Id="rId7" Type="http://schemas.openxmlformats.org/officeDocument/2006/relationships/image" Target="../media/image22.jpg"/><Relationship Id="rId8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3.jpg"/><Relationship Id="rId4" Type="http://schemas.openxmlformats.org/officeDocument/2006/relationships/image" Target="../media/image10.jpg"/><Relationship Id="rId5" Type="http://schemas.openxmlformats.org/officeDocument/2006/relationships/image" Target="../media/image2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11" Type="http://schemas.openxmlformats.org/officeDocument/2006/relationships/image" Target="../media/image23.jpg"/><Relationship Id="rId10" Type="http://schemas.openxmlformats.org/officeDocument/2006/relationships/image" Target="../media/image19.jpg"/><Relationship Id="rId9" Type="http://schemas.openxmlformats.org/officeDocument/2006/relationships/image" Target="../media/image21.jpg"/><Relationship Id="rId5" Type="http://schemas.openxmlformats.org/officeDocument/2006/relationships/image" Target="../media/image14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image" Target="../media/image1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4.jpg"/><Relationship Id="rId4" Type="http://schemas.openxmlformats.org/officeDocument/2006/relationships/image" Target="../media/image30.jpg"/><Relationship Id="rId5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photography_Vibrant-(9-of-10).jpg" id="10" name="Google Shape;1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11" name="Google Shape;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10-of-10).jpg" id="12" name="Google Shape;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3" name="Google Shape;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4" name="Google Shape;1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1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1"/>
          <p:cNvSpPr/>
          <p:nvPr/>
        </p:nvSpPr>
        <p:spPr>
          <a:xfrm>
            <a:off x="965073" y="411487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Clementine10.jpg" id="17" name="Google Shape;1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8" name="Google Shape;1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toStock_Simplify3.jpg" id="19" name="Google Shape;19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1.jpg" id="20" name="Google Shape;20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21" name="Google Shape;21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1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1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1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1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1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1"/>
          <p:cNvSpPr/>
          <p:nvPr/>
        </p:nvSpPr>
        <p:spPr>
          <a:xfrm>
            <a:off x="2000250" y="1019175"/>
            <a:ext cx="51435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1"/>
          <p:cNvSpPr txBox="1"/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1"/>
          <p:cNvSpPr/>
          <p:nvPr/>
        </p:nvSpPr>
        <p:spPr>
          <a:xfrm flipH="1">
            <a:off x="7144834" y="25631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1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1"/>
          <p:cNvSpPr/>
          <p:nvPr/>
        </p:nvSpPr>
        <p:spPr>
          <a:xfrm flipH="1">
            <a:off x="8172291" y="8"/>
            <a:ext cx="971700" cy="971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1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1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7138685" y="30853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/>
          <p:nvPr/>
        </p:nvSpPr>
        <p:spPr>
          <a:xfrm flipH="1">
            <a:off x="7143750" y="2057450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2.jpg" id="206" name="Google Shape;20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207" name="Google Shape;2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0639" y="16"/>
            <a:ext cx="1863360" cy="1863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50"/>
          <p:cNvSpPr/>
          <p:nvPr/>
        </p:nvSpPr>
        <p:spPr>
          <a:xfrm>
            <a:off x="7284049" y="1858486"/>
            <a:ext cx="930600" cy="93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0"/>
          <p:cNvSpPr/>
          <p:nvPr/>
        </p:nvSpPr>
        <p:spPr>
          <a:xfrm>
            <a:off x="8213336" y="2787740"/>
            <a:ext cx="930600" cy="93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0"/>
          <p:cNvSpPr/>
          <p:nvPr/>
        </p:nvSpPr>
        <p:spPr>
          <a:xfrm>
            <a:off x="7284049" y="9"/>
            <a:ext cx="930600" cy="9306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0"/>
          <p:cNvSpPr/>
          <p:nvPr/>
        </p:nvSpPr>
        <p:spPr>
          <a:xfrm>
            <a:off x="6" y="4212884"/>
            <a:ext cx="930600" cy="93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0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0"/>
          <p:cNvSpPr/>
          <p:nvPr/>
        </p:nvSpPr>
        <p:spPr>
          <a:xfrm>
            <a:off x="465164" y="4212881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0"/>
          <p:cNvSpPr/>
          <p:nvPr/>
        </p:nvSpPr>
        <p:spPr>
          <a:xfrm>
            <a:off x="6818876" y="-1"/>
            <a:ext cx="465300" cy="46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0"/>
          <p:cNvSpPr/>
          <p:nvPr/>
        </p:nvSpPr>
        <p:spPr>
          <a:xfrm>
            <a:off x="7748094" y="2317122"/>
            <a:ext cx="465300" cy="465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50"/>
          <p:cNvGrpSpPr/>
          <p:nvPr/>
        </p:nvGrpSpPr>
        <p:grpSpPr>
          <a:xfrm>
            <a:off x="7519838" y="241965"/>
            <a:ext cx="446726" cy="446700"/>
            <a:chOff x="1923675" y="1633650"/>
            <a:chExt cx="436000" cy="435975"/>
          </a:xfrm>
        </p:grpSpPr>
        <p:sp>
          <p:nvSpPr>
            <p:cNvPr id="217" name="Google Shape;217;p5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photography_Vibrant-(10-of-10).jpg" id="225" name="Google Shape;22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4671" y="936760"/>
            <a:ext cx="1869250" cy="186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/>
          <p:nvPr/>
        </p:nvSpPr>
        <p:spPr>
          <a:xfrm>
            <a:off x="7274895" y="1870746"/>
            <a:ext cx="936900" cy="9369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photography_Vibrant-(9-of-10).jpg" id="227" name="Google Shape;2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050" y="-1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/>
          <p:nvPr/>
        </p:nvSpPr>
        <p:spPr>
          <a:xfrm>
            <a:off x="8207105" y="2807566"/>
            <a:ext cx="936900" cy="93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1"/>
          <p:cNvSpPr/>
          <p:nvPr/>
        </p:nvSpPr>
        <p:spPr>
          <a:xfrm>
            <a:off x="7274902" y="56"/>
            <a:ext cx="936900" cy="93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13" y="4206739"/>
            <a:ext cx="936900" cy="93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1"/>
          <p:cNvSpPr/>
          <p:nvPr/>
        </p:nvSpPr>
        <p:spPr>
          <a:xfrm>
            <a:off x="936765" y="4674987"/>
            <a:ext cx="468300" cy="46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1"/>
          <p:cNvSpPr/>
          <p:nvPr/>
        </p:nvSpPr>
        <p:spPr>
          <a:xfrm>
            <a:off x="-1" y="4206736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8675675" y="3742994"/>
            <a:ext cx="468300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8675680" y="3274749"/>
            <a:ext cx="468300" cy="4683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51"/>
          <p:cNvGrpSpPr/>
          <p:nvPr/>
        </p:nvGrpSpPr>
        <p:grpSpPr>
          <a:xfrm>
            <a:off x="7594614" y="2115525"/>
            <a:ext cx="297651" cy="471862"/>
            <a:chOff x="6718575" y="2318625"/>
            <a:chExt cx="256950" cy="407375"/>
          </a:xfrm>
        </p:grpSpPr>
        <p:sp>
          <p:nvSpPr>
            <p:cNvPr id="236" name="Google Shape;236;p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51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1.jpg" id="246" name="Google Shape;2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247" name="Google Shape;2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>
            <p:ph idx="1" type="body"/>
          </p:nvPr>
        </p:nvSpPr>
        <p:spPr>
          <a:xfrm>
            <a:off x="1375225" y="3953400"/>
            <a:ext cx="1990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pic>
        <p:nvPicPr>
          <p:cNvPr descr="Death_to_stock_communicate_hands_2.jpg" id="249" name="Google Shape;24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8" y="3068052"/>
            <a:ext cx="1037700" cy="1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/>
          <p:nvPr/>
        </p:nvSpPr>
        <p:spPr>
          <a:xfrm>
            <a:off x="8106248" y="1037705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2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2"/>
          <p:cNvSpPr/>
          <p:nvPr/>
        </p:nvSpPr>
        <p:spPr>
          <a:xfrm>
            <a:off x="7070032" y="1037694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2"/>
          <p:cNvSpPr/>
          <p:nvPr/>
        </p:nvSpPr>
        <p:spPr>
          <a:xfrm>
            <a:off x="518700" y="2549347"/>
            <a:ext cx="518700" cy="51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2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2"/>
          <p:cNvSpPr/>
          <p:nvPr/>
        </p:nvSpPr>
        <p:spPr>
          <a:xfrm>
            <a:off x="8623698" y="3114516"/>
            <a:ext cx="518700" cy="5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2"/>
          <p:cNvSpPr/>
          <p:nvPr/>
        </p:nvSpPr>
        <p:spPr>
          <a:xfrm>
            <a:off x="86236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CreativeSpace4-11.45.jpg" id="257" name="Google Shape;25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6250" y="2072325"/>
            <a:ext cx="1037700" cy="10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2"/>
          <p:cNvGrpSpPr/>
          <p:nvPr/>
        </p:nvGrpSpPr>
        <p:grpSpPr>
          <a:xfrm>
            <a:off x="7331725" y="290387"/>
            <a:ext cx="514306" cy="456926"/>
            <a:chOff x="5292575" y="3681900"/>
            <a:chExt cx="420150" cy="373275"/>
          </a:xfrm>
        </p:grpSpPr>
        <p:sp>
          <p:nvSpPr>
            <p:cNvPr id="259" name="Google Shape;259;p5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More space">
  <p:cSld name="TITLE_ONL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10.jpg" id="268" name="Google Shape;26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50" y="4103425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/>
          <p:nvPr/>
        </p:nvSpPr>
        <p:spPr>
          <a:xfrm>
            <a:off x="8107795" y="103771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Wired3.jpg" id="270" name="Google Shape;2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795" y="-12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3"/>
          <p:cNvSpPr/>
          <p:nvPr/>
        </p:nvSpPr>
        <p:spPr>
          <a:xfrm>
            <a:off x="8107724" y="51870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3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3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3"/>
          <p:cNvSpPr/>
          <p:nvPr/>
        </p:nvSpPr>
        <p:spPr>
          <a:xfrm flipH="1">
            <a:off x="-3494" y="3065725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3"/>
          <p:cNvSpPr/>
          <p:nvPr/>
        </p:nvSpPr>
        <p:spPr>
          <a:xfrm flipH="1">
            <a:off x="1032734" y="4624791"/>
            <a:ext cx="518700" cy="51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3"/>
          <p:cNvSpPr/>
          <p:nvPr/>
        </p:nvSpPr>
        <p:spPr>
          <a:xfrm>
            <a:off x="8247197" y="658172"/>
            <a:ext cx="239764" cy="23976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3"/>
          <p:cNvSpPr txBox="1"/>
          <p:nvPr>
            <p:ph type="title"/>
          </p:nvPr>
        </p:nvSpPr>
        <p:spPr>
          <a:xfrm>
            <a:off x="427075" y="662225"/>
            <a:ext cx="41154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53"/>
          <p:cNvSpPr/>
          <p:nvPr/>
        </p:nvSpPr>
        <p:spPr>
          <a:xfrm>
            <a:off x="9" y="4624800"/>
            <a:ext cx="10326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3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photography_Vibrant-(10-of-10).jpg" id="39" name="Google Shape;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9775" y="1037700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2"/>
          <p:cNvSpPr/>
          <p:nvPr/>
        </p:nvSpPr>
        <p:spPr>
          <a:xfrm>
            <a:off x="7070023" y="2072326"/>
            <a:ext cx="1037700" cy="1037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photography_Vibrant-(9-of-10).jpg" id="41" name="Google Shape;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625" y="0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2"/>
          <p:cNvSpPr txBox="1"/>
          <p:nvPr>
            <p:ph type="title"/>
          </p:nvPr>
        </p:nvSpPr>
        <p:spPr>
          <a:xfrm>
            <a:off x="1842475" y="1197075"/>
            <a:ext cx="4406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 txBox="1"/>
          <p:nvPr>
            <p:ph idx="1" type="body"/>
          </p:nvPr>
        </p:nvSpPr>
        <p:spPr>
          <a:xfrm>
            <a:off x="1842475" y="1818975"/>
            <a:ext cx="21729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4" name="Google Shape;44;p42"/>
          <p:cNvSpPr txBox="1"/>
          <p:nvPr>
            <p:ph idx="2" type="body"/>
          </p:nvPr>
        </p:nvSpPr>
        <p:spPr>
          <a:xfrm>
            <a:off x="4063136" y="1818975"/>
            <a:ext cx="21858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5" name="Google Shape;45;p42"/>
          <p:cNvSpPr/>
          <p:nvPr/>
        </p:nvSpPr>
        <p:spPr>
          <a:xfrm>
            <a:off x="8102686" y="3110092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2"/>
          <p:cNvSpPr/>
          <p:nvPr/>
        </p:nvSpPr>
        <p:spPr>
          <a:xfrm>
            <a:off x="7070032" y="6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2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2"/>
          <p:cNvSpPr/>
          <p:nvPr/>
        </p:nvSpPr>
        <p:spPr>
          <a:xfrm>
            <a:off x="1037700" y="4624497"/>
            <a:ext cx="518700" cy="51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2"/>
          <p:cNvSpPr/>
          <p:nvPr/>
        </p:nvSpPr>
        <p:spPr>
          <a:xfrm>
            <a:off x="-9" y="4105791"/>
            <a:ext cx="518700" cy="5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2"/>
          <p:cNvSpPr/>
          <p:nvPr/>
        </p:nvSpPr>
        <p:spPr>
          <a:xfrm>
            <a:off x="8621748" y="4146316"/>
            <a:ext cx="518700" cy="51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2"/>
          <p:cNvSpPr/>
          <p:nvPr/>
        </p:nvSpPr>
        <p:spPr>
          <a:xfrm>
            <a:off x="8621753" y="3627616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42"/>
          <p:cNvGrpSpPr/>
          <p:nvPr/>
        </p:nvGrpSpPr>
        <p:grpSpPr>
          <a:xfrm>
            <a:off x="7424022" y="2343455"/>
            <a:ext cx="329718" cy="522703"/>
            <a:chOff x="6718575" y="2318625"/>
            <a:chExt cx="256950" cy="407375"/>
          </a:xfrm>
        </p:grpSpPr>
        <p:sp>
          <p:nvSpPr>
            <p:cNvPr id="53" name="Google Shape;53;p4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_Clementine10.jpg" id="63" name="Google Shape;6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752" y="1861709"/>
            <a:ext cx="933085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64" name="Google Shape;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841" y="8"/>
            <a:ext cx="1868082" cy="18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3"/>
          <p:cNvSpPr/>
          <p:nvPr/>
        </p:nvSpPr>
        <p:spPr>
          <a:xfrm>
            <a:off x="6344788" y="12"/>
            <a:ext cx="933000" cy="93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8210900" y="1862680"/>
            <a:ext cx="933000" cy="93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3"/>
          <p:cNvSpPr/>
          <p:nvPr/>
        </p:nvSpPr>
        <p:spPr>
          <a:xfrm>
            <a:off x="8210893" y="930219"/>
            <a:ext cx="933000" cy="9330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3"/>
          <p:cNvSpPr/>
          <p:nvPr/>
        </p:nvSpPr>
        <p:spPr>
          <a:xfrm>
            <a:off x="-287" y="3743870"/>
            <a:ext cx="933000" cy="93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3"/>
          <p:cNvSpPr/>
          <p:nvPr/>
        </p:nvSpPr>
        <p:spPr>
          <a:xfrm>
            <a:off x="-293" y="4676847"/>
            <a:ext cx="466500" cy="46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3"/>
          <p:cNvSpPr/>
          <p:nvPr/>
        </p:nvSpPr>
        <p:spPr>
          <a:xfrm>
            <a:off x="-301" y="3743867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3"/>
          <p:cNvSpPr/>
          <p:nvPr/>
        </p:nvSpPr>
        <p:spPr>
          <a:xfrm>
            <a:off x="8677502" y="2798991"/>
            <a:ext cx="466500" cy="46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7277744" y="0"/>
            <a:ext cx="466500" cy="4665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43"/>
          <p:cNvGrpSpPr/>
          <p:nvPr/>
        </p:nvGrpSpPr>
        <p:grpSpPr>
          <a:xfrm>
            <a:off x="8431833" y="1151245"/>
            <a:ext cx="490565" cy="490565"/>
            <a:chOff x="5941025" y="3634400"/>
            <a:chExt cx="467650" cy="467650"/>
          </a:xfrm>
        </p:grpSpPr>
        <p:sp>
          <p:nvSpPr>
            <p:cNvPr id="74" name="Google Shape;74;p43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3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3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3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3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3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photography_Vibrant-(9-of-10).jpg" id="82" name="Google Shape;8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83" name="Google Shape;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10-of-10).jpg" id="84" name="Google Shape;8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85" name="Google Shape;8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86" name="Google Shape;8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4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Clementine10.jpg" id="88" name="Google Shape;8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89" name="Google Shape;8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toStock_Simplify3.jpg" id="90" name="Google Shape;90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1.jpg" id="91" name="Google Shape;91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92" name="Google Shape;92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4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4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4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4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4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4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4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4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4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4"/>
          <p:cNvSpPr txBox="1"/>
          <p:nvPr>
            <p:ph type="ctrTitle"/>
          </p:nvPr>
        </p:nvSpPr>
        <p:spPr>
          <a:xfrm>
            <a:off x="2014575" y="1583350"/>
            <a:ext cx="51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800"/>
              <a:buNone/>
              <a:defRPr sz="1800">
                <a:solidFill>
                  <a:srgbClr val="4D778A"/>
                </a:solidFill>
              </a:defRPr>
            </a:lvl9pPr>
          </a:lstStyle>
          <a:p/>
        </p:txBody>
      </p:sp>
      <p:sp>
        <p:nvSpPr>
          <p:cNvPr id="105" name="Google Shape;105;p44"/>
          <p:cNvSpPr txBox="1"/>
          <p:nvPr>
            <p:ph idx="1" type="subTitle"/>
          </p:nvPr>
        </p:nvSpPr>
        <p:spPr>
          <a:xfrm>
            <a:off x="2014575" y="2611454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None/>
              <a:defRPr sz="1400">
                <a:solidFill>
                  <a:srgbClr val="7198A9"/>
                </a:solidFill>
              </a:defRPr>
            </a:lvl9pPr>
          </a:lstStyle>
          <a:p/>
        </p:txBody>
      </p:sp>
      <p:sp>
        <p:nvSpPr>
          <p:cNvPr id="106" name="Google Shape;106;p44"/>
          <p:cNvSpPr/>
          <p:nvPr/>
        </p:nvSpPr>
        <p:spPr>
          <a:xfrm>
            <a:off x="5072818" y="4615401"/>
            <a:ext cx="518700" cy="518700"/>
          </a:xfrm>
          <a:prstGeom prst="rect">
            <a:avLst/>
          </a:prstGeom>
          <a:solidFill>
            <a:srgbClr val="CEDBE0">
              <a:alpha val="3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10.jpg" id="108" name="Google Shape;1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50" y="99505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toStock_Simplify2.jpg" id="109" name="Google Shape;1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50" y="30657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5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toStock_Wired3.jpg" id="111" name="Google Shape;11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/>
          <p:nvPr>
            <p:ph idx="1" type="body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13" name="Google Shape;113;p45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5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5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5"/>
          <p:cNvSpPr/>
          <p:nvPr/>
        </p:nvSpPr>
        <p:spPr>
          <a:xfrm flipH="1">
            <a:off x="1032727" y="995055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5"/>
          <p:cNvSpPr/>
          <p:nvPr/>
        </p:nvSpPr>
        <p:spPr>
          <a:xfrm flipH="1">
            <a:off x="-3494" y="203276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5"/>
          <p:cNvSpPr/>
          <p:nvPr/>
        </p:nvSpPr>
        <p:spPr>
          <a:xfrm flipH="1">
            <a:off x="1032727" y="30657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5"/>
          <p:cNvSpPr/>
          <p:nvPr/>
        </p:nvSpPr>
        <p:spPr>
          <a:xfrm flipH="1">
            <a:off x="2070428" y="4624791"/>
            <a:ext cx="518700" cy="51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5"/>
          <p:cNvSpPr/>
          <p:nvPr/>
        </p:nvSpPr>
        <p:spPr>
          <a:xfrm flipH="1">
            <a:off x="1551734" y="15140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communicate_hands_2.jpg" id="121" name="Google Shape;1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45"/>
          <p:cNvGrpSpPr/>
          <p:nvPr/>
        </p:nvGrpSpPr>
        <p:grpSpPr>
          <a:xfrm>
            <a:off x="1310132" y="3331424"/>
            <a:ext cx="482890" cy="506303"/>
            <a:chOff x="5961125" y="1623900"/>
            <a:chExt cx="427450" cy="448175"/>
          </a:xfrm>
        </p:grpSpPr>
        <p:sp>
          <p:nvSpPr>
            <p:cNvPr id="123" name="Google Shape;123;p45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5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5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5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5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5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5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45"/>
          <p:cNvSpPr/>
          <p:nvPr/>
        </p:nvSpPr>
        <p:spPr>
          <a:xfrm>
            <a:off x="7349050" y="1316724"/>
            <a:ext cx="479648" cy="47964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5"/>
          <p:cNvSpPr txBox="1"/>
          <p:nvPr>
            <p:ph idx="12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6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descr="Death_to_stock_communicate_hands_2.jpg" id="135" name="Google Shape;13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36" name="Google Shape;1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1" y="9"/>
            <a:ext cx="2077780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6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6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6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6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6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6"/>
          <p:cNvSpPr/>
          <p:nvPr/>
        </p:nvSpPr>
        <p:spPr>
          <a:xfrm>
            <a:off x="518691" y="4105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6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6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6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46" name="Google Shape;146;p4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46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BLANK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_Simplify3.jpg" id="154" name="Google Shape;15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905" y="-1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55" name="Google Shape;1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86" y="1865793"/>
            <a:ext cx="1872187" cy="187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7"/>
          <p:cNvSpPr/>
          <p:nvPr/>
        </p:nvSpPr>
        <p:spPr>
          <a:xfrm>
            <a:off x="7275209" y="4"/>
            <a:ext cx="935100" cy="9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7"/>
          <p:cNvSpPr/>
          <p:nvPr/>
        </p:nvSpPr>
        <p:spPr>
          <a:xfrm>
            <a:off x="8208899" y="935036"/>
            <a:ext cx="935100" cy="93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7"/>
          <p:cNvSpPr/>
          <p:nvPr/>
        </p:nvSpPr>
        <p:spPr>
          <a:xfrm>
            <a:off x="7275209" y="2795481"/>
            <a:ext cx="935100" cy="9351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7"/>
          <p:cNvSpPr/>
          <p:nvPr/>
        </p:nvSpPr>
        <p:spPr>
          <a:xfrm>
            <a:off x="13" y="4208474"/>
            <a:ext cx="935100" cy="93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7"/>
          <p:cNvSpPr/>
          <p:nvPr/>
        </p:nvSpPr>
        <p:spPr>
          <a:xfrm>
            <a:off x="935032" y="4208477"/>
            <a:ext cx="467400" cy="46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7"/>
          <p:cNvSpPr/>
          <p:nvPr/>
        </p:nvSpPr>
        <p:spPr>
          <a:xfrm>
            <a:off x="-1" y="467611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7"/>
          <p:cNvSpPr/>
          <p:nvPr/>
        </p:nvSpPr>
        <p:spPr>
          <a:xfrm>
            <a:off x="7741458" y="935017"/>
            <a:ext cx="467400" cy="46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7"/>
          <p:cNvSpPr/>
          <p:nvPr/>
        </p:nvSpPr>
        <p:spPr>
          <a:xfrm>
            <a:off x="8676589" y="467639"/>
            <a:ext cx="467400" cy="4674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7"/>
          <p:cNvSpPr/>
          <p:nvPr/>
        </p:nvSpPr>
        <p:spPr>
          <a:xfrm>
            <a:off x="7689536" y="3100148"/>
            <a:ext cx="410309" cy="37325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7"/>
          <p:cNvSpPr/>
          <p:nvPr/>
        </p:nvSpPr>
        <p:spPr>
          <a:xfrm flipH="1">
            <a:off x="7385585" y="3052605"/>
            <a:ext cx="273000" cy="24832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7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_Clementine10.jpg" id="168" name="Google Shape;16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69" name="Google Shape;1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8"/>
          <p:cNvSpPr txBox="1"/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8"/>
          <p:cNvSpPr txBox="1"/>
          <p:nvPr>
            <p:ph idx="1" type="body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48"/>
          <p:cNvSpPr txBox="1"/>
          <p:nvPr>
            <p:ph idx="2" type="body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48"/>
          <p:cNvSpPr txBox="1"/>
          <p:nvPr>
            <p:ph idx="3" type="body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48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8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8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8"/>
          <p:cNvSpPr/>
          <p:nvPr/>
        </p:nvSpPr>
        <p:spPr>
          <a:xfrm>
            <a:off x="-293" y="3586794"/>
            <a:ext cx="1037700" cy="103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-300" y="4624497"/>
            <a:ext cx="518700" cy="51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8"/>
          <p:cNvSpPr/>
          <p:nvPr/>
        </p:nvSpPr>
        <p:spPr>
          <a:xfrm>
            <a:off x="-309" y="3586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8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8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48"/>
          <p:cNvGrpSpPr/>
          <p:nvPr/>
        </p:nvGrpSpPr>
        <p:grpSpPr>
          <a:xfrm>
            <a:off x="8352271" y="1280647"/>
            <a:ext cx="545654" cy="545654"/>
            <a:chOff x="5941025" y="3634400"/>
            <a:chExt cx="467650" cy="467650"/>
          </a:xfrm>
        </p:grpSpPr>
        <p:sp>
          <p:nvSpPr>
            <p:cNvPr id="183" name="Google Shape;183;p48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4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_Simplify3.jpg" id="191" name="Google Shape;19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92" name="Google Shape;1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9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9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9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9"/>
          <p:cNvSpPr/>
          <p:nvPr/>
        </p:nvSpPr>
        <p:spPr>
          <a:xfrm>
            <a:off x="1037700" y="4105797"/>
            <a:ext cx="518700" cy="51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9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9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9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9"/>
          <p:cNvSpPr/>
          <p:nvPr/>
        </p:nvSpPr>
        <p:spPr>
          <a:xfrm>
            <a:off x="7529848" y="3440573"/>
            <a:ext cx="455351" cy="41422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9"/>
          <p:cNvSpPr/>
          <p:nvPr/>
        </p:nvSpPr>
        <p:spPr>
          <a:xfrm flipH="1">
            <a:off x="7192539" y="3387811"/>
            <a:ext cx="302961" cy="275574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40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b="0" i="0" sz="1400" u="none" cap="none" strike="noStrik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□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▫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▫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"/>
          <p:cNvSpPr txBox="1"/>
          <p:nvPr>
            <p:ph type="ctrTitle"/>
          </p:nvPr>
        </p:nvSpPr>
        <p:spPr>
          <a:xfrm>
            <a:off x="2788650" y="1991850"/>
            <a:ext cx="356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LIGHTUP</a:t>
            </a:r>
            <a:endParaRPr sz="35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Multiplayer Draw-and-Guess Game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63eba4028_0_37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g1163eba4028_0_37"/>
          <p:cNvSpPr txBox="1"/>
          <p:nvPr>
            <p:ph idx="4294967295" type="ctrTitle"/>
          </p:nvPr>
        </p:nvSpPr>
        <p:spPr>
          <a:xfrm>
            <a:off x="1024000" y="0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 setting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163eba4028_0_37"/>
          <p:cNvSpPr txBox="1"/>
          <p:nvPr>
            <p:ph idx="4294967295" type="subTitle"/>
          </p:nvPr>
        </p:nvSpPr>
        <p:spPr>
          <a:xfrm>
            <a:off x="865350" y="401650"/>
            <a:ext cx="51147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F</a:t>
            </a:r>
            <a:r>
              <a:rPr lang="en">
                <a:solidFill>
                  <a:srgbClr val="000000"/>
                </a:solidFill>
              </a:rPr>
              <a:t>irst player in the room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set up game rules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start the game.</a:t>
            </a:r>
            <a:endParaRPr u="sng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pic>
        <p:nvPicPr>
          <p:cNvPr id="357" name="Google Shape;357;g1163eba402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00" y="1882389"/>
            <a:ext cx="6147151" cy="30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163eba4028_0_37"/>
          <p:cNvSpPr txBox="1"/>
          <p:nvPr/>
        </p:nvSpPr>
        <p:spPr>
          <a:xfrm>
            <a:off x="3432600" y="632400"/>
            <a:ext cx="733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/>
              <a:t>The game rules contains: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/>
              <a:t>number of rounds,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/>
              <a:t>drawing time limit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/>
              <a:t>custom words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63eba4028_0_4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g1163eba4028_0_43"/>
          <p:cNvSpPr txBox="1"/>
          <p:nvPr>
            <p:ph idx="4294967295" type="ctrTitle"/>
          </p:nvPr>
        </p:nvSpPr>
        <p:spPr>
          <a:xfrm>
            <a:off x="985100" y="-76200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000000"/>
                </a:solidFill>
              </a:rPr>
              <a:t>Gaming room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365" name="Google Shape;365;g1163eba4028_0_43"/>
          <p:cNvSpPr txBox="1"/>
          <p:nvPr/>
        </p:nvSpPr>
        <p:spPr>
          <a:xfrm>
            <a:off x="846375" y="480000"/>
            <a:ext cx="49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one player will be chosen to draw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others will guess the word</a:t>
            </a:r>
            <a:endParaRPr/>
          </a:p>
        </p:txBody>
      </p:sp>
      <p:sp>
        <p:nvSpPr>
          <p:cNvPr id="366" name="Google Shape;366;g1163eba4028_0_43"/>
          <p:cNvSpPr txBox="1"/>
          <p:nvPr/>
        </p:nvSpPr>
        <p:spPr>
          <a:xfrm>
            <a:off x="832700" y="94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Who get the word wins</a:t>
            </a:r>
            <a:endParaRPr/>
          </a:p>
        </p:txBody>
      </p:sp>
      <p:sp>
        <p:nvSpPr>
          <p:cNvPr id="367" name="Google Shape;367;g1163eba4028_0_43"/>
          <p:cNvSpPr txBox="1"/>
          <p:nvPr/>
        </p:nvSpPr>
        <p:spPr>
          <a:xfrm>
            <a:off x="3381625" y="727650"/>
            <a:ext cx="511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round end if: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all player have guessed the 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 or the time runs out</a:t>
            </a:r>
            <a:endParaRPr/>
          </a:p>
        </p:txBody>
      </p:sp>
      <p:pic>
        <p:nvPicPr>
          <p:cNvPr id="368" name="Google Shape;368;g1163eba402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00" y="1558950"/>
            <a:ext cx="6086374" cy="3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"/>
          <p:cNvSpPr txBox="1"/>
          <p:nvPr>
            <p:ph type="title"/>
          </p:nvPr>
        </p:nvSpPr>
        <p:spPr>
          <a:xfrm>
            <a:off x="1296950" y="43600"/>
            <a:ext cx="4115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System architecture</a:t>
            </a:r>
            <a:endParaRPr sz="2000"/>
          </a:p>
        </p:txBody>
      </p:sp>
      <p:sp>
        <p:nvSpPr>
          <p:cNvPr id="374" name="Google Shape;374;p6"/>
          <p:cNvSpPr txBox="1"/>
          <p:nvPr>
            <p:ph idx="1" type="body"/>
          </p:nvPr>
        </p:nvSpPr>
        <p:spPr>
          <a:xfrm>
            <a:off x="982350" y="3146125"/>
            <a:ext cx="68403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The game consists of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The front-end: 7 pages created by HTML and CSS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The server side: PHP script and WebSocket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The database: includes static database and realtime database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75" name="Google Shape;375;p6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0.png" id="376" name="Google Shape;37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40" y="493000"/>
            <a:ext cx="6923725" cy="26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643378054_0_52"/>
          <p:cNvSpPr txBox="1"/>
          <p:nvPr>
            <p:ph type="title"/>
          </p:nvPr>
        </p:nvSpPr>
        <p:spPr>
          <a:xfrm>
            <a:off x="764175" y="1077550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1643378054_0_52"/>
          <p:cNvSpPr txBox="1"/>
          <p:nvPr>
            <p:ph idx="1" type="body"/>
          </p:nvPr>
        </p:nvSpPr>
        <p:spPr>
          <a:xfrm>
            <a:off x="518700" y="1766325"/>
            <a:ext cx="6388200" cy="17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7 Pages: </a:t>
            </a:r>
            <a:endParaRPr sz="2000">
              <a:solidFill>
                <a:srgbClr val="000000"/>
              </a:solidFill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Login</a:t>
            </a:r>
            <a:endParaRPr sz="2000">
              <a:solidFill>
                <a:srgbClr val="000000"/>
              </a:solidFill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Sign Up</a:t>
            </a:r>
            <a:endParaRPr sz="2000">
              <a:solidFill>
                <a:srgbClr val="000000"/>
              </a:solidFill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Main</a:t>
            </a:r>
            <a:endParaRPr sz="2000">
              <a:solidFill>
                <a:srgbClr val="000000"/>
              </a:solidFill>
            </a:endParaRPr>
          </a:p>
          <a:p>
            <a:pPr indent="-3556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Credit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Responsive web pages.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83" name="Google Shape;383;g11643378054_0_5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g11643378054_0_52"/>
          <p:cNvSpPr txBox="1"/>
          <p:nvPr/>
        </p:nvSpPr>
        <p:spPr>
          <a:xfrm>
            <a:off x="3208850" y="20699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13716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/>
              <a:t>Modify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/>
              <a:t>Hall</a:t>
            </a:r>
            <a:endParaRPr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/>
              <a:t>Game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643378054_0_59"/>
          <p:cNvSpPr txBox="1"/>
          <p:nvPr>
            <p:ph type="title"/>
          </p:nvPr>
        </p:nvSpPr>
        <p:spPr>
          <a:xfrm>
            <a:off x="720900" y="745825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643378054_0_59"/>
          <p:cNvSpPr txBox="1"/>
          <p:nvPr>
            <p:ph idx="1" type="body"/>
          </p:nvPr>
        </p:nvSpPr>
        <p:spPr>
          <a:xfrm>
            <a:off x="518700" y="1195225"/>
            <a:ext cx="63882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Firebase Realtime Database: connect between clients.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Php scripts: transmit the data between the client and the static database.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PhpAdmin and Firebase Console (provided by Google): allow game manager to keep track of data.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91" name="Google Shape;391;g11643378054_0_5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643378054_0_71"/>
          <p:cNvSpPr txBox="1"/>
          <p:nvPr>
            <p:ph type="title"/>
          </p:nvPr>
        </p:nvSpPr>
        <p:spPr>
          <a:xfrm>
            <a:off x="749750" y="745825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Database (Static Database)</a:t>
            </a:r>
            <a:endParaRPr sz="2000"/>
          </a:p>
        </p:txBody>
      </p:sp>
      <p:sp>
        <p:nvSpPr>
          <p:cNvPr id="397" name="Google Shape;397;g11643378054_0_71"/>
          <p:cNvSpPr txBox="1"/>
          <p:nvPr>
            <p:ph idx="1" type="body"/>
          </p:nvPr>
        </p:nvSpPr>
        <p:spPr>
          <a:xfrm>
            <a:off x="518700" y="1195225"/>
            <a:ext cx="6388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Static Database (</a:t>
            </a:r>
            <a:r>
              <a:rPr lang="en" sz="1500">
                <a:solidFill>
                  <a:srgbClr val="FF0000"/>
                </a:solidFill>
              </a:rPr>
              <a:t>SQL</a:t>
            </a:r>
            <a:r>
              <a:rPr lang="en" sz="1500"/>
              <a:t>) contains the player account information which will be used when initialize the web pages and to provide services like login, sign up and modify.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After the game has ended there will also be a query to update the P</a:t>
            </a:r>
            <a:r>
              <a:rPr lang="en" sz="1500"/>
              <a:t>layer</a:t>
            </a:r>
            <a:r>
              <a:rPr lang="en" sz="1500"/>
              <a:t> Scores Information.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Player account information includes : ID, Username, Password, Nation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TotalScore and HighestScore.</a:t>
            </a:r>
            <a:endParaRPr sz="1500"/>
          </a:p>
        </p:txBody>
      </p:sp>
      <p:sp>
        <p:nvSpPr>
          <p:cNvPr id="398" name="Google Shape;398;g11643378054_0_71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4.png" id="399" name="Google Shape;399;g11643378054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74" y="379525"/>
            <a:ext cx="8336451" cy="42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643378054_0_65"/>
          <p:cNvSpPr txBox="1"/>
          <p:nvPr>
            <p:ph type="title"/>
          </p:nvPr>
        </p:nvSpPr>
        <p:spPr>
          <a:xfrm>
            <a:off x="720900" y="774675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Database (Realtime Database)</a:t>
            </a:r>
            <a:endParaRPr sz="2000"/>
          </a:p>
        </p:txBody>
      </p:sp>
      <p:sp>
        <p:nvSpPr>
          <p:cNvPr id="405" name="Google Shape;405;g11643378054_0_65"/>
          <p:cNvSpPr txBox="1"/>
          <p:nvPr>
            <p:ph idx="1" type="body"/>
          </p:nvPr>
        </p:nvSpPr>
        <p:spPr>
          <a:xfrm>
            <a:off x="518700" y="1224075"/>
            <a:ext cx="6388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Realtime Database (Firebase) will store data (in JSON format) of the on-going game </a:t>
            </a:r>
            <a:r>
              <a:rPr lang="en" sz="1500"/>
              <a:t>which</a:t>
            </a:r>
            <a:r>
              <a:rPr lang="en" sz="1500"/>
              <a:t> includes: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The Players: Order, Nickname, Avatar, Flag, Score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The Game Rules: Rounds number, Time limit, Custom words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The Round: Current Time, The </a:t>
            </a:r>
            <a:r>
              <a:rPr lang="en" sz="1500"/>
              <a:t>W</a:t>
            </a:r>
            <a:r>
              <a:rPr lang="en" sz="1500"/>
              <a:t>ord, The Hint, The Drawer (Player Order)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The Canvas: Draw Lines (drawable using canvas)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Draw History: Canvas Image Url (for the undo function)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The Chat: Chat Messages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/>
              <a:t>Guessed: Player Order List ([1,2,3,....,9])</a:t>
            </a:r>
            <a:endParaRPr sz="1500"/>
          </a:p>
        </p:txBody>
      </p:sp>
      <p:sp>
        <p:nvSpPr>
          <p:cNvPr id="406" name="Google Shape;406;g11643378054_0_65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g1164337805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24" y="563800"/>
            <a:ext cx="8733774" cy="35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63eba4028_0_62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163eba4028_0_62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163eba4028_0_6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6.png" id="415" name="Google Shape;415;g1163eba402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00" y="867513"/>
            <a:ext cx="8704050" cy="3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63eba4028_0_70"/>
          <p:cNvSpPr txBox="1"/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163eba4028_0_70"/>
          <p:cNvSpPr txBox="1"/>
          <p:nvPr>
            <p:ph idx="1" type="body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163eba4028_0_7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3.png" id="423" name="Google Shape;423;g1163eba4028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0" y="567825"/>
            <a:ext cx="8796650" cy="39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"/>
          <p:cNvSpPr txBox="1"/>
          <p:nvPr>
            <p:ph idx="4294967295" type="ctrTitle"/>
          </p:nvPr>
        </p:nvSpPr>
        <p:spPr>
          <a:xfrm>
            <a:off x="465300" y="232075"/>
            <a:ext cx="51051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</a:pPr>
            <a:r>
              <a:rPr b="1" lang="en" sz="4500"/>
              <a:t>Implementation</a:t>
            </a:r>
            <a:endParaRPr b="1" sz="4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/>
              <a:t>How we build the game</a:t>
            </a:r>
            <a:endParaRPr b="1" sz="4800"/>
          </a:p>
        </p:txBody>
      </p:sp>
      <p:sp>
        <p:nvSpPr>
          <p:cNvPr id="429" name="Google Shape;429;p7"/>
          <p:cNvSpPr/>
          <p:nvPr/>
        </p:nvSpPr>
        <p:spPr>
          <a:xfrm>
            <a:off x="5654686" y="3246467"/>
            <a:ext cx="295187" cy="2818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7"/>
          <p:cNvGrpSpPr/>
          <p:nvPr/>
        </p:nvGrpSpPr>
        <p:grpSpPr>
          <a:xfrm>
            <a:off x="4078624" y="2515812"/>
            <a:ext cx="325661" cy="326130"/>
            <a:chOff x="5294400" y="974850"/>
            <a:chExt cx="416500" cy="417100"/>
          </a:xfrm>
        </p:grpSpPr>
        <p:sp>
          <p:nvSpPr>
            <p:cNvPr id="431" name="Google Shape;431;p7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7"/>
          <p:cNvGrpSpPr/>
          <p:nvPr/>
        </p:nvGrpSpPr>
        <p:grpSpPr>
          <a:xfrm>
            <a:off x="4404283" y="2841966"/>
            <a:ext cx="586760" cy="586760"/>
            <a:chOff x="5941025" y="3634400"/>
            <a:chExt cx="467650" cy="467650"/>
          </a:xfrm>
        </p:grpSpPr>
        <p:sp>
          <p:nvSpPr>
            <p:cNvPr id="434" name="Google Shape;434;p7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7"/>
          <p:cNvGrpSpPr/>
          <p:nvPr/>
        </p:nvGrpSpPr>
        <p:grpSpPr>
          <a:xfrm>
            <a:off x="5949872" y="1842811"/>
            <a:ext cx="1075601" cy="1075667"/>
            <a:chOff x="6643075" y="3664250"/>
            <a:chExt cx="407950" cy="407975"/>
          </a:xfrm>
        </p:grpSpPr>
        <p:sp>
          <p:nvSpPr>
            <p:cNvPr id="441" name="Google Shape;441;p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7"/>
          <p:cNvGrpSpPr/>
          <p:nvPr/>
        </p:nvGrpSpPr>
        <p:grpSpPr>
          <a:xfrm rot="1385783">
            <a:off x="5236172" y="2521764"/>
            <a:ext cx="468582" cy="468555"/>
            <a:chOff x="576250" y="4319400"/>
            <a:chExt cx="442075" cy="442050"/>
          </a:xfrm>
        </p:grpSpPr>
        <p:sp>
          <p:nvSpPr>
            <p:cNvPr id="444" name="Google Shape;444;p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7"/>
          <p:cNvSpPr/>
          <p:nvPr/>
        </p:nvSpPr>
        <p:spPr>
          <a:xfrm rot="6304741">
            <a:off x="5777883" y="1953862"/>
            <a:ext cx="190685" cy="18203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/>
          <p:nvPr/>
        </p:nvSpPr>
        <p:spPr>
          <a:xfrm rot="1735981">
            <a:off x="6688517" y="2879121"/>
            <a:ext cx="203906" cy="1946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7"/>
          <p:cNvSpPr txBox="1"/>
          <p:nvPr>
            <p:ph idx="4294967295" type="subTitle"/>
          </p:nvPr>
        </p:nvSpPr>
        <p:spPr>
          <a:xfrm>
            <a:off x="566400" y="1731001"/>
            <a:ext cx="3674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Front-end 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Server Side 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Database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"/>
          <p:cNvSpPr txBox="1"/>
          <p:nvPr>
            <p:ph type="title"/>
          </p:nvPr>
        </p:nvSpPr>
        <p:spPr>
          <a:xfrm>
            <a:off x="660927" y="511275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chemeClr val="accent1"/>
                </a:solidFill>
              </a:rPr>
              <a:t>Team members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90" name="Google Shape;290;p2"/>
          <p:cNvSpPr txBox="1"/>
          <p:nvPr>
            <p:ph idx="2" type="body"/>
          </p:nvPr>
        </p:nvSpPr>
        <p:spPr>
          <a:xfrm>
            <a:off x="398850" y="1049425"/>
            <a:ext cx="67083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PHAM Gia Phuc - BI10-138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PHAM Duc Thang - BI10-159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DANG Gia Linh - BI10-101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TRAN Dac Minh - BI10-113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DO Hoang Quan - BI10-147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91" name="Google Shape;291;p2"/>
          <p:cNvSpPr txBox="1"/>
          <p:nvPr>
            <p:ph idx="2" type="body"/>
          </p:nvPr>
        </p:nvSpPr>
        <p:spPr>
          <a:xfrm>
            <a:off x="1668250" y="4148350"/>
            <a:ext cx="64260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7A9D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900">
              <a:solidFill>
                <a:srgbClr val="37A9DD"/>
              </a:solidFill>
            </a:endParaRPr>
          </a:p>
        </p:txBody>
      </p:sp>
      <p:sp>
        <p:nvSpPr>
          <p:cNvPr id="292" name="Google Shape;292;p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9"/>
          <p:cNvSpPr txBox="1"/>
          <p:nvPr>
            <p:ph type="title"/>
          </p:nvPr>
        </p:nvSpPr>
        <p:spPr>
          <a:xfrm>
            <a:off x="692550" y="749625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"/>
          <p:cNvSpPr txBox="1"/>
          <p:nvPr>
            <p:ph idx="1" type="body"/>
          </p:nvPr>
        </p:nvSpPr>
        <p:spPr>
          <a:xfrm>
            <a:off x="604775" y="1521300"/>
            <a:ext cx="63882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CSS: pages layouts</a:t>
            </a:r>
            <a:r>
              <a:rPr lang="en" sz="1500">
                <a:solidFill>
                  <a:srgbClr val="000000"/>
                </a:solidFill>
              </a:rPr>
              <a:t>.</a:t>
            </a:r>
            <a:r>
              <a:rPr lang="en" sz="1500" u="sng">
                <a:solidFill>
                  <a:srgbClr val="000000"/>
                </a:solidFill>
              </a:rPr>
              <a:t> </a:t>
            </a:r>
            <a:endParaRPr sz="1500" u="sng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Images &amp; Icons: self-designed and drawn.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Grid Layout and Grid Repeater: display pages and UI components.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Javascript: functionalities (ie: redirecting, changing images, drawing on canvas,...).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643378054_0_7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g11643378054_0_79"/>
          <p:cNvSpPr txBox="1"/>
          <p:nvPr>
            <p:ph type="title"/>
          </p:nvPr>
        </p:nvSpPr>
        <p:spPr>
          <a:xfrm>
            <a:off x="673650" y="720275"/>
            <a:ext cx="4623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Side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1643378054_0_79"/>
          <p:cNvSpPr txBox="1"/>
          <p:nvPr>
            <p:ph idx="1" type="body"/>
          </p:nvPr>
        </p:nvSpPr>
        <p:spPr>
          <a:xfrm>
            <a:off x="316775" y="1169675"/>
            <a:ext cx="6388200" cy="2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PHP: send data from server to client and vice versa.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MySQL: provides an object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Firebase Realtime Database: send data to all clients at the same time.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"/>
          <p:cNvSpPr txBox="1"/>
          <p:nvPr>
            <p:ph type="title"/>
          </p:nvPr>
        </p:nvSpPr>
        <p:spPr>
          <a:xfrm>
            <a:off x="4082504" y="1505863"/>
            <a:ext cx="2643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th_to_stock_communicate_hands_8.jpg" id="471" name="Google Shape;4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33625" cy="36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"/>
          <p:cNvSpPr/>
          <p:nvPr/>
        </p:nvSpPr>
        <p:spPr>
          <a:xfrm>
            <a:off x="3020967" y="1635453"/>
            <a:ext cx="1839600" cy="20571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The Game has high potential to achieve its purpose </a:t>
            </a:r>
            <a:r>
              <a:rPr b="1" lang="en" sz="1800">
                <a:solidFill>
                  <a:schemeClr val="lt1"/>
                </a:solidFill>
              </a:rPr>
              <a:t>*</a:t>
            </a:r>
            <a:endParaRPr b="1" sz="18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8" name="Google Shape;478;p12"/>
          <p:cNvSpPr txBox="1"/>
          <p:nvPr>
            <p:ph type="title"/>
          </p:nvPr>
        </p:nvSpPr>
        <p:spPr>
          <a:xfrm>
            <a:off x="960450" y="442325"/>
            <a:ext cx="53781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500"/>
              <a:t>Conclusion</a:t>
            </a:r>
            <a:endParaRPr sz="3500"/>
          </a:p>
        </p:txBody>
      </p:sp>
      <p:sp>
        <p:nvSpPr>
          <p:cNvPr id="479" name="Google Shape;479;p12"/>
          <p:cNvSpPr/>
          <p:nvPr/>
        </p:nvSpPr>
        <p:spPr>
          <a:xfrm>
            <a:off x="1095507" y="1628091"/>
            <a:ext cx="2223300" cy="20571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800">
                <a:solidFill>
                  <a:srgbClr val="4D778A"/>
                </a:solidFill>
              </a:rPr>
              <a:t>The Game is incompleted for now</a:t>
            </a:r>
            <a:endParaRPr b="0" i="0" sz="1800" u="none" cap="none" strike="noStrike">
              <a:solidFill>
                <a:srgbClr val="4D77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2"/>
          <p:cNvSpPr/>
          <p:nvPr/>
        </p:nvSpPr>
        <p:spPr>
          <a:xfrm flipH="1">
            <a:off x="4563075" y="1628091"/>
            <a:ext cx="2223300" cy="2057100"/>
          </a:xfrm>
          <a:prstGeom prst="rightArrowCallout">
            <a:avLst>
              <a:gd fmla="val 10256" name="adj1"/>
              <a:gd fmla="val 11286" name="adj2"/>
              <a:gd fmla="val 11589" name="adj3"/>
              <a:gd fmla="val 82278" name="adj4"/>
            </a:avLst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Game still have many things to improve</a:t>
            </a:r>
            <a:endParaRPr b="0" i="0" sz="1800" u="none" cap="none" strike="noStrike">
              <a:solidFill>
                <a:srgbClr val="4D77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2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6f09aaa8d_0_13"/>
          <p:cNvSpPr txBox="1"/>
          <p:nvPr>
            <p:ph idx="4294967295" type="ctrTitle"/>
          </p:nvPr>
        </p:nvSpPr>
        <p:spPr>
          <a:xfrm>
            <a:off x="1953600" y="1583350"/>
            <a:ext cx="4715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</a:pPr>
            <a:r>
              <a:rPr b="1" lang="en" sz="6000">
                <a:solidFill>
                  <a:srgbClr val="37A9DD"/>
                </a:solidFill>
              </a:rPr>
              <a:t>Thanks</a:t>
            </a:r>
            <a:endParaRPr b="1" i="0" sz="6000" u="none" cap="none" strike="noStrike">
              <a:solidFill>
                <a:srgbClr val="37A9DD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7" name="Google Shape;487;g116f09aaa8d_0_13"/>
          <p:cNvSpPr txBox="1"/>
          <p:nvPr>
            <p:ph idx="4294967295" type="subTitle"/>
          </p:nvPr>
        </p:nvSpPr>
        <p:spPr>
          <a:xfrm>
            <a:off x="1953600" y="2611450"/>
            <a:ext cx="2511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Whoa! That’s a big number, aren’t you proud?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16f09aaa8d_0_1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>
            <p:ph idx="1" type="body"/>
          </p:nvPr>
        </p:nvSpPr>
        <p:spPr>
          <a:xfrm>
            <a:off x="994750" y="1710175"/>
            <a:ext cx="21729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Digital Game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First appeared in 1962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Sales of 134.9 billion dollars in 2018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98" name="Google Shape;298;p8"/>
          <p:cNvSpPr txBox="1"/>
          <p:nvPr>
            <p:ph type="title"/>
          </p:nvPr>
        </p:nvSpPr>
        <p:spPr>
          <a:xfrm>
            <a:off x="1387500" y="825900"/>
            <a:ext cx="4406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and communication technology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 txBox="1"/>
          <p:nvPr>
            <p:ph idx="2" type="body"/>
          </p:nvPr>
        </p:nvSpPr>
        <p:spPr>
          <a:xfrm>
            <a:off x="3429747" y="1710175"/>
            <a:ext cx="27024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Casual game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Any type of gameplay, genre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Simpler rules, shorter session, less learned skills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No expect familiar with mechanics, controls, tropes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00" name="Google Shape;300;p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63eba4028_0_5"/>
          <p:cNvSpPr txBox="1"/>
          <p:nvPr>
            <p:ph type="title"/>
          </p:nvPr>
        </p:nvSpPr>
        <p:spPr>
          <a:xfrm>
            <a:off x="1565525" y="445325"/>
            <a:ext cx="4406400" cy="6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163eba4028_0_5"/>
          <p:cNvSpPr txBox="1"/>
          <p:nvPr>
            <p:ph idx="1" type="body"/>
          </p:nvPr>
        </p:nvSpPr>
        <p:spPr>
          <a:xfrm>
            <a:off x="1380950" y="1833400"/>
            <a:ext cx="38793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" sz="1900">
                <a:solidFill>
                  <a:srgbClr val="000000"/>
                </a:solidFill>
              </a:rPr>
              <a:t>For fun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" sz="1900">
                <a:solidFill>
                  <a:srgbClr val="000000"/>
                </a:solidFill>
              </a:rPr>
              <a:t>To make new friends easier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" sz="1900">
                <a:solidFill>
                  <a:srgbClr val="000000"/>
                </a:solidFill>
              </a:rPr>
              <a:t>To relax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" sz="1900">
                <a:solidFill>
                  <a:srgbClr val="000000"/>
                </a:solidFill>
              </a:rPr>
              <a:t>To learn new English words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307" name="Google Shape;307;g1163eba4028_0_5"/>
          <p:cNvSpPr txBox="1"/>
          <p:nvPr>
            <p:ph idx="2" type="body"/>
          </p:nvPr>
        </p:nvSpPr>
        <p:spPr>
          <a:xfrm>
            <a:off x="7010761" y="2501475"/>
            <a:ext cx="21858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163eba4028_0_5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"/>
          <p:cNvSpPr txBox="1"/>
          <p:nvPr>
            <p:ph idx="4294967295" type="ctrTitle"/>
          </p:nvPr>
        </p:nvSpPr>
        <p:spPr>
          <a:xfrm>
            <a:off x="925725" y="440350"/>
            <a:ext cx="5421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</a:pPr>
            <a:r>
              <a:rPr lang="en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LightUp</a:t>
            </a:r>
            <a:endParaRPr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"/>
          <p:cNvSpPr txBox="1"/>
          <p:nvPr>
            <p:ph idx="4294967295" type="subTitle"/>
          </p:nvPr>
        </p:nvSpPr>
        <p:spPr>
          <a:xfrm>
            <a:off x="925725" y="1600147"/>
            <a:ext cx="54210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</a:rPr>
              <a:t>What is LightUp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Multiplayer web game</a:t>
            </a:r>
            <a:endParaRPr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choose a word</a:t>
            </a:r>
            <a:endParaRPr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make a drawing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Be creative !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no download or installation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various fascinating characters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capability to add a new list of words</a:t>
            </a:r>
            <a:endParaRPr sz="14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5" name="Google Shape;315;p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"/>
          <p:cNvSpPr txBox="1"/>
          <p:nvPr>
            <p:ph idx="4294967295" type="subTitle"/>
          </p:nvPr>
        </p:nvSpPr>
        <p:spPr>
          <a:xfrm>
            <a:off x="3531200" y="2183050"/>
            <a:ext cx="26706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 sz="1800">
                <a:solidFill>
                  <a:srgbClr val="000000"/>
                </a:solidFill>
              </a:rPr>
              <a:t>guess the idea</a:t>
            </a:r>
            <a:endParaRPr/>
          </a:p>
        </p:txBody>
      </p:sp>
      <p:pic>
        <p:nvPicPr>
          <p:cNvPr id="317" name="Google Shape;3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575" y="-15100"/>
            <a:ext cx="4236425" cy="20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3eba4028_0_1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g1163eba4028_0_13"/>
          <p:cNvSpPr txBox="1"/>
          <p:nvPr>
            <p:ph idx="4294967295" type="body"/>
          </p:nvPr>
        </p:nvSpPr>
        <p:spPr>
          <a:xfrm>
            <a:off x="465300" y="2006875"/>
            <a:ext cx="1503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Use case diagram shows how a player can interact with the game</a:t>
            </a:r>
            <a:endParaRPr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163eba4028_0_13"/>
          <p:cNvSpPr txBox="1"/>
          <p:nvPr>
            <p:ph idx="4294967295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g1163eba4028_0_13"/>
          <p:cNvSpPr txBox="1"/>
          <p:nvPr>
            <p:ph idx="12" type="sldNum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g1163eba4028_0_13"/>
          <p:cNvSpPr txBox="1"/>
          <p:nvPr>
            <p:ph idx="4294967295" type="body"/>
          </p:nvPr>
        </p:nvSpPr>
        <p:spPr>
          <a:xfrm>
            <a:off x="266850" y="114475"/>
            <a:ext cx="1701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i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i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i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1163eba402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00" y="0"/>
            <a:ext cx="69564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63eba4028_0_78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g1163eba4028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50" y="146631"/>
            <a:ext cx="8526298" cy="485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63eba4028_0_23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g1163eba4028_0_23"/>
          <p:cNvSpPr txBox="1"/>
          <p:nvPr>
            <p:ph idx="4294967295" type="ctrTitle"/>
          </p:nvPr>
        </p:nvSpPr>
        <p:spPr>
          <a:xfrm>
            <a:off x="1272825" y="0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163eba4028_0_23"/>
          <p:cNvSpPr txBox="1"/>
          <p:nvPr>
            <p:ph idx="4294967295" type="ctrTitle"/>
          </p:nvPr>
        </p:nvSpPr>
        <p:spPr>
          <a:xfrm>
            <a:off x="1272825" y="996325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options: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login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Sign-up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 as guest.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1163eba402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75" y="1915600"/>
            <a:ext cx="6241651" cy="30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3eba4028_0_29"/>
          <p:cNvSpPr txBox="1"/>
          <p:nvPr>
            <p:ph idx="12" type="sldNum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g1163eba4028_0_29"/>
          <p:cNvSpPr txBox="1"/>
          <p:nvPr>
            <p:ph idx="4294967295" type="ctrTitle"/>
          </p:nvPr>
        </p:nvSpPr>
        <p:spPr>
          <a:xfrm>
            <a:off x="1029575" y="0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 Character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163eba4028_0_29"/>
          <p:cNvSpPr txBox="1"/>
          <p:nvPr>
            <p:ph idx="4294967295" type="ctrTitle"/>
          </p:nvPr>
        </p:nvSpPr>
        <p:spPr>
          <a:xfrm>
            <a:off x="1029575" y="784800"/>
            <a:ext cx="51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nickname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character (avatar)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national flag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left blank: a random name will be generated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1163eba402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5" y="1920775"/>
            <a:ext cx="6164174" cy="30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ania template">
  <a:themeElements>
    <a:clrScheme name="Custom 347">
      <a:dk1>
        <a:srgbClr val="4D778A"/>
      </a:dk1>
      <a:lt1>
        <a:srgbClr val="FFFFFF"/>
      </a:lt1>
      <a:dk2>
        <a:srgbClr val="7198A9"/>
      </a:dk2>
      <a:lt2>
        <a:srgbClr val="EFF3F5"/>
      </a:lt2>
      <a:accent1>
        <a:srgbClr val="37A9DD"/>
      </a:accent1>
      <a:accent2>
        <a:srgbClr val="B0D85B"/>
      </a:accent2>
      <a:accent3>
        <a:srgbClr val="EDC67B"/>
      </a:accent3>
      <a:accent4>
        <a:srgbClr val="FAA99C"/>
      </a:accent4>
      <a:accent5>
        <a:srgbClr val="CEDBE0"/>
      </a:accent5>
      <a:accent6>
        <a:srgbClr val="7198A9"/>
      </a:accent6>
      <a:hlink>
        <a:srgbClr val="4D77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